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61"/>
  </p:normalViewPr>
  <p:slideViewPr>
    <p:cSldViewPr snapToGrid="0">
      <p:cViewPr varScale="1">
        <p:scale>
          <a:sx n="114" d="100"/>
          <a:sy n="114" d="100"/>
        </p:scale>
        <p:origin x="5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11/10/24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11/10/24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11/10/24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11/10/24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11/10/24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11/10/24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11/10/24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11/10/24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11/10/24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11/10/24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11/10/24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11/10/24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0413934-0217-4604-883C-B986A84F5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3563815-021C-44E2-B060-B873754D7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AE22EF-5DB6-4687-B505-5762ECD01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17252A2-4FCE-4129-AC1A-5C5E17E04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14A5D5-2A45-49FA-853C-9D06EDAD8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A0255D-22C5-470A-93B2-3441FB177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49E57B-4B9E-613F-7343-3FA45C9BD3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6398" y="5166420"/>
            <a:ext cx="8440564" cy="1045052"/>
          </a:xfrm>
        </p:spPr>
        <p:txBody>
          <a:bodyPr>
            <a:normAutofit/>
          </a:bodyPr>
          <a:lstStyle/>
          <a:p>
            <a:pPr algn="ctr"/>
            <a:r>
              <a:rPr lang="en-US" sz="1200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D92E2-AF32-7081-2855-8311B95B1E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16200000">
            <a:off x="-414250" y="1254827"/>
            <a:ext cx="2146330" cy="39495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Group Members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2BF4EC0-9DCE-41EF-82E5-C4321802D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0531" y="647188"/>
            <a:ext cx="9091538" cy="32972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wearing sunglasses and sitting on a chair&#10;&#10;Description automatically generated">
            <a:extLst>
              <a:ext uri="{FF2B5EF4-FFF2-40B4-BE49-F238E27FC236}">
                <a16:creationId xmlns:a16="http://schemas.microsoft.com/office/drawing/2014/main" id="{430EFD56-4251-BF86-0342-5DA93D14E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0214" y="972646"/>
            <a:ext cx="1920077" cy="2648383"/>
          </a:xfrm>
          <a:prstGeom prst="rect">
            <a:avLst/>
          </a:prstGeom>
          <a:ln>
            <a:noFill/>
          </a:ln>
        </p:spPr>
      </p:pic>
      <p:pic>
        <p:nvPicPr>
          <p:cNvPr id="7" name="Picture 6" descr="A person standing in front of a glass door&#10;&#10;Description automatically generated">
            <a:extLst>
              <a:ext uri="{FF2B5EF4-FFF2-40B4-BE49-F238E27FC236}">
                <a16:creationId xmlns:a16="http://schemas.microsoft.com/office/drawing/2014/main" id="{1CBD91F0-6F8D-6E49-AA8D-40DA75113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8245" y="972646"/>
            <a:ext cx="1986287" cy="2648383"/>
          </a:xfrm>
          <a:prstGeom prst="rect">
            <a:avLst/>
          </a:prstGeom>
          <a:ln>
            <a:noFill/>
          </a:ln>
        </p:spPr>
      </p:pic>
      <p:pic>
        <p:nvPicPr>
          <p:cNvPr id="5" name="Picture 4" descr="A person in a suit standing in front of a fence&#10;&#10;Description automatically generated">
            <a:extLst>
              <a:ext uri="{FF2B5EF4-FFF2-40B4-BE49-F238E27FC236}">
                <a16:creationId xmlns:a16="http://schemas.microsoft.com/office/drawing/2014/main" id="{92859B49-7B92-E0FD-1733-AED2E5E560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7" t="24711" r="27742" b="36889"/>
          <a:stretch/>
        </p:blipFill>
        <p:spPr>
          <a:xfrm>
            <a:off x="8109019" y="972646"/>
            <a:ext cx="2023062" cy="2648383"/>
          </a:xfrm>
          <a:prstGeom prst="rect">
            <a:avLst/>
          </a:prstGeom>
          <a:ln>
            <a:noFill/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F3685ED-B334-4C62-862C-CF4D6644E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82967" y="888935"/>
            <a:ext cx="2763500" cy="281854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9AA02FF-D2B3-4ACC-8AFA-773310B7E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6825" y="888935"/>
            <a:ext cx="2771384" cy="281854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624C63-5E23-4F77-8606-FA41B3B1B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5986" y="888935"/>
            <a:ext cx="2771384" cy="281854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B07EB08-35D1-4F93-9A47-7A21D9B56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AC86B3-69B6-98BF-55ED-35F0885C0B0E}"/>
              </a:ext>
            </a:extLst>
          </p:cNvPr>
          <p:cNvSpPr txBox="1"/>
          <p:nvPr/>
        </p:nvSpPr>
        <p:spPr>
          <a:xfrm>
            <a:off x="1884229" y="4058560"/>
            <a:ext cx="3418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Meetkumar</a:t>
            </a:r>
            <a:r>
              <a:rPr lang="en-US" sz="1400" dirty="0"/>
              <a:t> Patel (200613280)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810321-4E7E-E26E-CA35-11BB3A0C0AB7}"/>
              </a:ext>
            </a:extLst>
          </p:cNvPr>
          <p:cNvSpPr txBox="1"/>
          <p:nvPr/>
        </p:nvSpPr>
        <p:spPr>
          <a:xfrm>
            <a:off x="5084190" y="4107164"/>
            <a:ext cx="2233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Jainam Patel(200612850)</a:t>
            </a:r>
            <a:br>
              <a:rPr lang="en-US" sz="1400" dirty="0"/>
            </a:b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B8E2DE-5134-89BE-6760-7C4165F54E4B}"/>
              </a:ext>
            </a:extLst>
          </p:cNvPr>
          <p:cNvSpPr txBox="1"/>
          <p:nvPr/>
        </p:nvSpPr>
        <p:spPr>
          <a:xfrm>
            <a:off x="7854410" y="3502348"/>
            <a:ext cx="27703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r>
              <a:rPr lang="en-US" sz="1400" dirty="0" err="1"/>
              <a:t>Jaykumar</a:t>
            </a:r>
            <a:r>
              <a:rPr lang="en-US" sz="1400" dirty="0"/>
              <a:t> </a:t>
            </a:r>
            <a:r>
              <a:rPr lang="en-US" sz="1400" dirty="0" err="1"/>
              <a:t>Sadaniya</a:t>
            </a:r>
            <a:r>
              <a:rPr lang="en-US" sz="1400" dirty="0"/>
              <a:t>(200613915)</a:t>
            </a:r>
          </a:p>
        </p:txBody>
      </p:sp>
    </p:spTree>
    <p:extLst>
      <p:ext uri="{BB962C8B-B14F-4D97-AF65-F5344CB8AC3E}">
        <p14:creationId xmlns:p14="http://schemas.microsoft.com/office/powerpoint/2010/main" val="869494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3A2FD-8689-83B1-4055-5EFE07B26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284" y="1955902"/>
            <a:ext cx="8419170" cy="1077229"/>
          </a:xfrm>
        </p:spPr>
        <p:txBody>
          <a:bodyPr>
            <a:noAutofit/>
          </a:bodyPr>
          <a:lstStyle/>
          <a:p>
            <a:pPr algn="l"/>
            <a:r>
              <a:rPr lang="en-CA" sz="4000" b="0" i="0" dirty="0">
                <a:effectLst/>
                <a:latin typeface="Arial" panose="020B0604020202020204" pitchFamily="34" charset="0"/>
              </a:rPr>
              <a:t>MDEV1001 – Mobile Data Management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68027-1D95-E315-D291-36251F66F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2284" y="3178097"/>
            <a:ext cx="7796540" cy="9649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CA" b="0" i="0" dirty="0">
                <a:effectLst/>
                <a:latin typeface="Arial" panose="020B0604020202020204" pitchFamily="34" charset="0"/>
              </a:rPr>
              <a:t>UI for Local Data (UI with Full CRUD)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741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6A0D6-E474-B173-55DA-BA417BBA4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3599" y="1321013"/>
            <a:ext cx="7958331" cy="1077229"/>
          </a:xfrm>
        </p:spPr>
        <p:txBody>
          <a:bodyPr/>
          <a:lstStyle/>
          <a:p>
            <a:pPr algn="l"/>
            <a:r>
              <a:rPr lang="en-US" dirty="0"/>
              <a:t>Assignment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538F6-4226-423E-9A56-F92179569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497873"/>
            <a:ext cx="7796540" cy="2459251"/>
          </a:xfrm>
        </p:spPr>
        <p:txBody>
          <a:bodyPr/>
          <a:lstStyle/>
          <a:p>
            <a:r>
              <a:rPr lang="en-CA" b="1" i="0" dirty="0">
                <a:effectLst/>
                <a:latin typeface="Arial" panose="020B0604020202020204" pitchFamily="34" charset="0"/>
              </a:rPr>
              <a:t>Part 1 </a:t>
            </a:r>
            <a:r>
              <a:rPr lang="en-CA" b="0" i="0" dirty="0">
                <a:effectLst/>
                <a:latin typeface="Arial" panose="020B0604020202020204" pitchFamily="34" charset="0"/>
              </a:rPr>
              <a:t>Import your database to the Target Platform (10 Marks):</a:t>
            </a:r>
            <a:br>
              <a:rPr lang="en-CA" b="0" i="0" dirty="0">
                <a:effectLst/>
                <a:latin typeface="Open Sans" panose="020B0606030504020204" pitchFamily="34" charset="0"/>
              </a:rPr>
            </a:br>
            <a:r>
              <a:rPr lang="en-CA" b="0" i="0" dirty="0">
                <a:effectLst/>
                <a:latin typeface="Arial" panose="020B0604020202020204" pitchFamily="34" charset="0"/>
              </a:rPr>
              <a:t>1. Using an exported version of your database (e.g., in CSV or JSON format), preload your</a:t>
            </a:r>
            <a:br>
              <a:rPr lang="en-CA" b="0" i="0" dirty="0">
                <a:effectLst/>
                <a:latin typeface="Open Sans" panose="020B0606030504020204" pitchFamily="34" charset="0"/>
              </a:rPr>
            </a:br>
            <a:r>
              <a:rPr lang="en-CA" b="0" i="0" dirty="0">
                <a:effectLst/>
                <a:latin typeface="Arial" panose="020B0604020202020204" pitchFamily="34" charset="0"/>
              </a:rPr>
              <a:t>movie data in your database (10 Marks)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002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0334F-E616-6214-0234-50C4B3E7F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1310" y="1513501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en-CA" sz="2400" b="0" i="0" dirty="0">
                <a:effectLst/>
                <a:latin typeface="Arial" panose="020B0604020202020204" pitchFamily="34" charset="0"/>
              </a:rPr>
              <a:t>Part 2 Your Movie List Screen (40 Marks):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E0F57-F68F-0F39-3C83-D803AC557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algn="l"/>
            <a:r>
              <a:rPr lang="en-US" dirty="0"/>
              <a:t> </a:t>
            </a:r>
            <a:br>
              <a:rPr lang="en-CA" b="0" i="0" dirty="0">
                <a:effectLst/>
                <a:latin typeface="Open Sans" panose="020B0606030504020204" pitchFamily="34" charset="0"/>
              </a:rPr>
            </a:br>
            <a:r>
              <a:rPr lang="en-CA" b="0" i="0" dirty="0">
                <a:effectLst/>
                <a:latin typeface="Arial" panose="020B0604020202020204" pitchFamily="34" charset="0"/>
              </a:rPr>
              <a:t>2. Display your 30 Favourite Movies in a Table or similar Element (e.g., </a:t>
            </a:r>
            <a:r>
              <a:rPr lang="en-CA" b="0" i="0" dirty="0" err="1">
                <a:effectLst/>
                <a:latin typeface="Arial" panose="020B0604020202020204" pitchFamily="34" charset="0"/>
              </a:rPr>
              <a:t>RecyclerView</a:t>
            </a:r>
            <a:r>
              <a:rPr lang="en-CA" b="0" i="0" dirty="0">
                <a:effectLst/>
                <a:latin typeface="Arial" panose="020B0604020202020204" pitchFamily="34" charset="0"/>
              </a:rPr>
              <a:t>).Each Row in</a:t>
            </a:r>
            <a:endParaRPr lang="en-CA" b="0" i="0" dirty="0">
              <a:effectLst/>
              <a:latin typeface="Open Sans" panose="020B0606030504020204" pitchFamily="34" charset="0"/>
            </a:endParaRPr>
          </a:p>
          <a:p>
            <a:pPr algn="l"/>
            <a:r>
              <a:rPr lang="en-CA" b="0" i="0" dirty="0">
                <a:effectLst/>
                <a:latin typeface="Arial" panose="020B0604020202020204" pitchFamily="34" charset="0"/>
              </a:rPr>
              <a:t>your list should include the Movie Title, Studio, a Thumbnail of the Movie Poster and the Critics</a:t>
            </a:r>
            <a:br>
              <a:rPr lang="en-CA" b="0" i="0" dirty="0">
                <a:effectLst/>
                <a:latin typeface="Open Sans" panose="020B0606030504020204" pitchFamily="34" charset="0"/>
              </a:rPr>
            </a:br>
            <a:r>
              <a:rPr lang="en-CA" b="0" i="0" dirty="0">
                <a:effectLst/>
                <a:latin typeface="Arial" panose="020B0604020202020204" pitchFamily="34" charset="0"/>
              </a:rPr>
              <a:t>Rating (10 Marks).</a:t>
            </a:r>
            <a:br>
              <a:rPr lang="en-CA" b="0" i="0" dirty="0">
                <a:effectLst/>
                <a:latin typeface="Open Sans" panose="020B0606030504020204" pitchFamily="34" charset="0"/>
              </a:rPr>
            </a:br>
            <a:r>
              <a:rPr lang="en-CA" b="0" i="0" dirty="0">
                <a:effectLst/>
                <a:latin typeface="Arial" panose="020B0604020202020204" pitchFamily="34" charset="0"/>
              </a:rPr>
              <a:t>3. Each Row in your List should use a Custom View (e.g., Custom Table Cell) (10 Marks).</a:t>
            </a:r>
            <a:br>
              <a:rPr lang="en-CA" b="0" i="0" dirty="0">
                <a:effectLst/>
                <a:latin typeface="Open Sans" panose="020B0606030504020204" pitchFamily="34" charset="0"/>
              </a:rPr>
            </a:br>
            <a:r>
              <a:rPr lang="en-CA" b="0" i="0" dirty="0">
                <a:effectLst/>
                <a:latin typeface="Arial" panose="020B0604020202020204" pitchFamily="34" charset="0"/>
              </a:rPr>
              <a:t>4. Include a UI Element or interaction that allows the User to Add a new movie to the Movie List by</a:t>
            </a:r>
            <a:br>
              <a:rPr lang="en-CA" b="0" i="0" dirty="0">
                <a:effectLst/>
                <a:latin typeface="Open Sans" panose="020B0606030504020204" pitchFamily="34" charset="0"/>
              </a:rPr>
            </a:br>
            <a:r>
              <a:rPr lang="en-CA" b="0" i="0" dirty="0">
                <a:effectLst/>
                <a:latin typeface="Arial" panose="020B0604020202020204" pitchFamily="34" charset="0"/>
              </a:rPr>
              <a:t>navigating to the Add/Edit Screen. When Navigation completes, ensure the Add/Edit screen</a:t>
            </a:r>
            <a:br>
              <a:rPr lang="en-CA" b="0" i="0" dirty="0">
                <a:effectLst/>
                <a:latin typeface="Open Sans" panose="020B0606030504020204" pitchFamily="34" charset="0"/>
              </a:rPr>
            </a:br>
            <a:r>
              <a:rPr lang="en-CA" b="0" i="0" dirty="0">
                <a:effectLst/>
                <a:latin typeface="Arial" panose="020B0604020202020204" pitchFamily="34" charset="0"/>
              </a:rPr>
              <a:t>modifies the Title and the main button to with an appropriate message (e.g., either Add or Edit) (5</a:t>
            </a:r>
            <a:br>
              <a:rPr lang="en-CA" b="0" i="0" dirty="0">
                <a:effectLst/>
                <a:latin typeface="Open Sans" panose="020B0606030504020204" pitchFamily="34" charset="0"/>
              </a:rPr>
            </a:br>
            <a:r>
              <a:rPr lang="en-CA" b="0" i="0" dirty="0">
                <a:effectLst/>
                <a:latin typeface="Arial" panose="020B0604020202020204" pitchFamily="34" charset="0"/>
              </a:rPr>
              <a:t>Marks).</a:t>
            </a:r>
            <a:br>
              <a:rPr lang="en-CA" b="0" i="0" dirty="0">
                <a:effectLst/>
                <a:latin typeface="Open Sans" panose="020B0606030504020204" pitchFamily="34" charset="0"/>
              </a:rPr>
            </a:br>
            <a:r>
              <a:rPr lang="en-CA" b="0" i="0" dirty="0">
                <a:effectLst/>
                <a:latin typeface="Arial" panose="020B0604020202020204" pitchFamily="34" charset="0"/>
              </a:rPr>
              <a:t>5. Include a UI Element or interaction that allows the User to Edit an existing movie in the Movie List</a:t>
            </a:r>
            <a:br>
              <a:rPr lang="en-CA" b="0" i="0" dirty="0">
                <a:effectLst/>
                <a:latin typeface="Open Sans" panose="020B0606030504020204" pitchFamily="34" charset="0"/>
              </a:rPr>
            </a:br>
            <a:r>
              <a:rPr lang="en-CA" b="0" i="0" dirty="0">
                <a:effectLst/>
                <a:latin typeface="Arial" panose="020B0604020202020204" pitchFamily="34" charset="0"/>
              </a:rPr>
              <a:t>by navigating to the Add/Edit Screen (5 Marks).</a:t>
            </a:r>
            <a:br>
              <a:rPr lang="en-CA" b="0" i="0" dirty="0">
                <a:effectLst/>
                <a:latin typeface="Open Sans" panose="020B0606030504020204" pitchFamily="34" charset="0"/>
              </a:rPr>
            </a:br>
            <a:r>
              <a:rPr lang="en-CA" b="0" i="0" dirty="0">
                <a:effectLst/>
                <a:latin typeface="Arial" panose="020B0604020202020204" pitchFamily="34" charset="0"/>
              </a:rPr>
              <a:t>6. Include a UI Element or interaction that allows the User to Delete an existing movie in the Movie</a:t>
            </a:r>
            <a:br>
              <a:rPr lang="en-CA" b="0" i="0" dirty="0">
                <a:effectLst/>
                <a:latin typeface="Open Sans" panose="020B0606030504020204" pitchFamily="34" charset="0"/>
              </a:rPr>
            </a:br>
            <a:r>
              <a:rPr lang="en-CA" b="0" i="0" dirty="0">
                <a:effectLst/>
                <a:latin typeface="Arial" panose="020B0604020202020204" pitchFamily="34" charset="0"/>
              </a:rPr>
              <a:t>List (10 Marks)</a:t>
            </a:r>
            <a:endParaRPr lang="en-CA" b="0" i="0" dirty="0">
              <a:effectLst/>
              <a:latin typeface="Open Sans" panose="020B0606030504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895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B19FC-DED4-DAE5-E305-710C96ECB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1659" y="1513501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en-CA" sz="2400" b="0" i="0" dirty="0">
                <a:effectLst/>
                <a:latin typeface="Arial" panose="020B0604020202020204" pitchFamily="34" charset="0"/>
              </a:rPr>
              <a:t>Part 3 Your Add / Edit Screen (20 Marks):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6DAAF-0662-84F9-6145-2DB1F6F38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1800" b="0" i="0" dirty="0">
                <a:effectLst/>
                <a:latin typeface="Arial" panose="020B0604020202020204" pitchFamily="34" charset="0"/>
              </a:rPr>
              <a:t>Your Add / Edit Screen should include UI Elements (Labels and Text Fields) that allow the</a:t>
            </a:r>
            <a:br>
              <a:rPr lang="en-CA" sz="1800" b="0" i="0" dirty="0">
                <a:effectLst/>
                <a:latin typeface="Open Sans" panose="020B0606030504020204" pitchFamily="34" charset="0"/>
              </a:rPr>
            </a:br>
            <a:r>
              <a:rPr lang="en-CA" sz="1800" b="0" i="0" dirty="0">
                <a:effectLst/>
                <a:latin typeface="Arial" panose="020B0604020202020204" pitchFamily="34" charset="0"/>
              </a:rPr>
              <a:t>user to both view, edit or add a Movie (10 Marks).</a:t>
            </a:r>
            <a:br>
              <a:rPr lang="en-CA" sz="1800" b="0" i="0" dirty="0">
                <a:effectLst/>
                <a:latin typeface="Open Sans" panose="020B0606030504020204" pitchFamily="34" charset="0"/>
              </a:rPr>
            </a:br>
            <a:r>
              <a:rPr lang="en-CA" sz="1800" b="0" i="0" dirty="0">
                <a:effectLst/>
                <a:latin typeface="Arial" panose="020B0604020202020204" pitchFamily="34" charset="0"/>
              </a:rPr>
              <a:t>8. Your Add / Edit Screen should include a UI Element that allows the user to submit their changes (5</a:t>
            </a:r>
            <a:br>
              <a:rPr lang="en-CA" sz="1800" b="0" i="0" dirty="0">
                <a:effectLst/>
                <a:latin typeface="Open Sans" panose="020B0606030504020204" pitchFamily="34" charset="0"/>
              </a:rPr>
            </a:br>
            <a:r>
              <a:rPr lang="en-CA" sz="1800" b="0" i="0" dirty="0">
                <a:effectLst/>
                <a:latin typeface="Arial" panose="020B0604020202020204" pitchFamily="34" charset="0"/>
              </a:rPr>
              <a:t>Marks).</a:t>
            </a:r>
            <a:br>
              <a:rPr lang="en-CA" sz="1800" b="0" i="0" dirty="0">
                <a:effectLst/>
                <a:latin typeface="Open Sans" panose="020B0606030504020204" pitchFamily="34" charset="0"/>
              </a:rPr>
            </a:br>
            <a:r>
              <a:rPr lang="en-CA" sz="1800" b="0" i="0" dirty="0">
                <a:effectLst/>
                <a:latin typeface="Arial" panose="020B0604020202020204" pitchFamily="34" charset="0"/>
              </a:rPr>
              <a:t>9. Your Add / Edit Screen should include a UI Element that allows the user to cancel any changes and</a:t>
            </a:r>
            <a:br>
              <a:rPr lang="en-CA" sz="1800" b="0" i="0" dirty="0">
                <a:effectLst/>
                <a:latin typeface="Open Sans" panose="020B0606030504020204" pitchFamily="34" charset="0"/>
              </a:rPr>
            </a:br>
            <a:r>
              <a:rPr lang="en-CA" sz="1800" b="0" i="0" dirty="0">
                <a:effectLst/>
                <a:latin typeface="Arial" panose="020B0604020202020204" pitchFamily="34" charset="0"/>
              </a:rPr>
              <a:t>navigate back to the Movie List Screen (5 Marks).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65300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FFD27-2978-EF5B-F844-0474D1C51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3599" y="1878573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en-CA" sz="2400" b="0" i="0" dirty="0">
                <a:effectLst/>
                <a:latin typeface="Arial" panose="020B0604020202020204" pitchFamily="34" charset="0"/>
              </a:rPr>
              <a:t>Part 4 Your App is Aesthetically Pleasing (10 Marks):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C8DDA-63BB-A4EF-BD5F-B5C8B8232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CA" sz="1800" b="0" i="0" dirty="0">
                <a:effectLst/>
                <a:latin typeface="Arial" panose="020B0604020202020204" pitchFamily="34" charset="0"/>
              </a:rPr>
              <a:t>10. You’ve designed your App with good Aesthetic standards including appropriate margins,</a:t>
            </a:r>
            <a:br>
              <a:rPr lang="en-CA" sz="1800" b="0" i="0" dirty="0">
                <a:effectLst/>
                <a:latin typeface="Open Sans" panose="020B0606030504020204" pitchFamily="34" charset="0"/>
              </a:rPr>
            </a:br>
            <a:r>
              <a:rPr lang="en-CA" sz="1800" b="0" i="0" dirty="0">
                <a:effectLst/>
                <a:latin typeface="Arial" panose="020B0604020202020204" pitchFamily="34" charset="0"/>
              </a:rPr>
              <a:t>padding, colours, contrast and overall layout while always keeping the user in mind (10</a:t>
            </a:r>
            <a:br>
              <a:rPr lang="en-CA" sz="1800" b="0" i="0" dirty="0">
                <a:effectLst/>
                <a:latin typeface="Open Sans" panose="020B0606030504020204" pitchFamily="34" charset="0"/>
              </a:rPr>
            </a:br>
            <a:r>
              <a:rPr lang="en-CA" sz="1800" b="0" i="0" dirty="0">
                <a:effectLst/>
                <a:latin typeface="Arial" panose="020B0604020202020204" pitchFamily="34" charset="0"/>
              </a:rPr>
              <a:t>Marks).</a:t>
            </a:r>
            <a:br>
              <a:rPr lang="en-CA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29185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D4372-AA6E-A61A-E2B7-E624D943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CA" sz="2800" b="0" i="0" dirty="0">
                <a:effectLst/>
                <a:latin typeface="Arial" panose="020B0604020202020204" pitchFamily="34" charset="0"/>
              </a:rPr>
              <a:t>Part 5 Video Presentation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31C8B-4C76-B3AB-6EB7-FCAD329A4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CA" b="0" i="0" dirty="0">
                <a:effectLst/>
                <a:latin typeface="Arial" panose="020B0604020202020204" pitchFamily="34" charset="0"/>
              </a:rPr>
              <a:t>11. Create a Short Video presentation on YouTube or another streaming provider. You must include a</a:t>
            </a:r>
            <a:br>
              <a:rPr lang="en-CA" b="0" i="0" dirty="0">
                <a:effectLst/>
                <a:latin typeface="Open Sans" panose="020B0606030504020204" pitchFamily="34" charset="0"/>
              </a:rPr>
            </a:br>
            <a:r>
              <a:rPr lang="en-CA" b="0" i="0" dirty="0">
                <a:effectLst/>
                <a:latin typeface="Arial" panose="020B0604020202020204" pitchFamily="34" charset="0"/>
              </a:rPr>
              <a:t>short PowerPoint (or Google Slides) Slide Deck that includes a single slide to start your video (10</a:t>
            </a:r>
            <a:br>
              <a:rPr lang="en-CA" b="0" i="0" dirty="0">
                <a:effectLst/>
                <a:latin typeface="Open Sans" panose="020B0606030504020204" pitchFamily="34" charset="0"/>
              </a:rPr>
            </a:br>
            <a:r>
              <a:rPr lang="en-CA" b="0" i="0" dirty="0">
                <a:effectLst/>
                <a:latin typeface="Arial" panose="020B0604020202020204" pitchFamily="34" charset="0"/>
              </a:rPr>
              <a:t>Marks)</a:t>
            </a:r>
            <a:br>
              <a:rPr lang="en-CA" b="0" i="0" dirty="0">
                <a:effectLst/>
                <a:latin typeface="Open Sans" panose="020B0606030504020204" pitchFamily="34" charset="0"/>
              </a:rPr>
            </a:br>
            <a:r>
              <a:rPr lang="en-CA" b="0" i="0" dirty="0">
                <a:effectLst/>
                <a:latin typeface="Arial" panose="020B0604020202020204" pitchFamily="34" charset="0"/>
              </a:rPr>
              <a:t>f. The first (and only) Slide of your Slide Deck must include a current image of you and team</a:t>
            </a:r>
            <a:br>
              <a:rPr lang="en-CA" b="0" i="0" dirty="0">
                <a:effectLst/>
                <a:latin typeface="Open Sans" panose="020B0606030504020204" pitchFamily="34" charset="0"/>
              </a:rPr>
            </a:br>
            <a:r>
              <a:rPr lang="en-CA" b="0" i="0" dirty="0">
                <a:effectLst/>
                <a:latin typeface="Arial" panose="020B0604020202020204" pitchFamily="34" charset="0"/>
              </a:rPr>
              <a:t>members (no avatars allowed) that is displayed appropriately on the page. You must also</a:t>
            </a:r>
            <a:br>
              <a:rPr lang="en-CA" b="0" i="0" dirty="0">
                <a:effectLst/>
                <a:latin typeface="Open Sans" panose="020B0606030504020204" pitchFamily="34" charset="0"/>
              </a:rPr>
            </a:br>
            <a:r>
              <a:rPr lang="en-CA" b="0" i="0" dirty="0">
                <a:effectLst/>
                <a:latin typeface="Arial" panose="020B0604020202020204" pitchFamily="34" charset="0"/>
              </a:rPr>
              <a:t>include your Full Name(s), Student ID(s), the Course Code, Course Name, and your</a:t>
            </a:r>
            <a:br>
              <a:rPr lang="en-CA" b="0" i="0" dirty="0">
                <a:effectLst/>
                <a:latin typeface="Open Sans" panose="020B0606030504020204" pitchFamily="34" charset="0"/>
              </a:rPr>
            </a:br>
            <a:r>
              <a:rPr lang="en-CA" b="0" i="0" dirty="0">
                <a:effectLst/>
                <a:latin typeface="Arial" panose="020B0604020202020204" pitchFamily="34" charset="0"/>
              </a:rPr>
              <a:t>Assignment information.</a:t>
            </a:r>
            <a:br>
              <a:rPr lang="en-CA" b="0" i="0" dirty="0">
                <a:effectLst/>
                <a:latin typeface="Open Sans" panose="020B0606030504020204" pitchFamily="34" charset="0"/>
              </a:rPr>
            </a:br>
            <a:r>
              <a:rPr lang="en-CA" b="0" i="0" dirty="0">
                <a:effectLst/>
                <a:latin typeface="Arial" panose="020B0604020202020204" pitchFamily="34" charset="0"/>
              </a:rPr>
              <a:t>g. You will demonstrate your database’s functionality.</a:t>
            </a:r>
            <a:br>
              <a:rPr lang="en-CA" b="0" i="0" dirty="0">
                <a:effectLst/>
                <a:latin typeface="Open Sans" panose="020B0606030504020204" pitchFamily="34" charset="0"/>
              </a:rPr>
            </a:br>
            <a:r>
              <a:rPr lang="en-CA" b="0" i="0" dirty="0">
                <a:effectLst/>
                <a:latin typeface="Arial" panose="020B0604020202020204" pitchFamily="34" charset="0"/>
              </a:rPr>
              <a:t>h. Sound for your Video must at an appropriate level so that your voice may be clearly heard.</a:t>
            </a:r>
            <a:br>
              <a:rPr lang="en-CA" b="0" i="0" dirty="0">
                <a:effectLst/>
                <a:latin typeface="Open Sans" panose="020B0606030504020204" pitchFamily="34" charset="0"/>
              </a:rPr>
            </a:br>
            <a:r>
              <a:rPr lang="en-CA" b="0" i="0" dirty="0" err="1">
                <a:effectLst/>
                <a:latin typeface="Arial" panose="020B0604020202020204" pitchFamily="34" charset="0"/>
              </a:rPr>
              <a:t>i</a:t>
            </a:r>
            <a:r>
              <a:rPr lang="en-CA" b="0" i="0" dirty="0">
                <a:effectLst/>
                <a:latin typeface="Arial" panose="020B0604020202020204" pitchFamily="34" charset="0"/>
              </a:rPr>
              <a:t>. Your screen resolution should be set so that your code and app demonstration is clearly</a:t>
            </a:r>
            <a:br>
              <a:rPr lang="en-CA" b="0" i="0" dirty="0">
                <a:effectLst/>
                <a:latin typeface="Open Sans" panose="020B0606030504020204" pitchFamily="34" charset="0"/>
              </a:rPr>
            </a:br>
            <a:r>
              <a:rPr lang="en-CA" b="0" i="0" dirty="0">
                <a:effectLst/>
                <a:latin typeface="Arial" panose="020B0604020202020204" pitchFamily="34" charset="0"/>
              </a:rPr>
              <a:t>visible.</a:t>
            </a:r>
            <a:br>
              <a:rPr lang="en-CA" b="0" i="0" dirty="0">
                <a:effectLst/>
                <a:latin typeface="Open Sans" panose="020B0606030504020204" pitchFamily="34" charset="0"/>
              </a:rPr>
            </a:br>
            <a:r>
              <a:rPr lang="en-CA" b="0" i="0" dirty="0">
                <a:effectLst/>
                <a:latin typeface="Arial" panose="020B0604020202020204" pitchFamily="34" charset="0"/>
              </a:rPr>
              <a:t>j. Your Short Video should run no more than 5 minutes.</a:t>
            </a:r>
            <a:br>
              <a:rPr lang="en-CA" b="0" i="0" dirty="0">
                <a:effectLst/>
                <a:latin typeface="Open Sans" panose="020B0606030504020204" pitchFamily="34" charset="0"/>
              </a:rPr>
            </a:br>
            <a:r>
              <a:rPr lang="en-CA" b="0" i="0" dirty="0">
                <a:effectLst/>
                <a:latin typeface="Arial" panose="020B0604020202020204" pitchFamily="34" charset="0"/>
              </a:rPr>
              <a:t>k. Your Video may be unlisted, but must be accessible to the instructor</a:t>
            </a:r>
            <a:br>
              <a:rPr lang="en-CA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379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CA0F1-9E1C-4B4B-38BF-F401EA827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CA" sz="2800" b="0" i="0" dirty="0">
                <a:effectLst/>
                <a:latin typeface="Arial" panose="020B0604020202020204" pitchFamily="34" charset="0"/>
              </a:rPr>
              <a:t>Part 6 Version Control (10 Marks)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7F1B3-08BC-E6F8-4C2A-CBEF40ED9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CA" b="0" i="0" dirty="0">
                <a:effectLst/>
                <a:latin typeface="Arial" panose="020B0604020202020204" pitchFamily="34" charset="0"/>
              </a:rPr>
              <a:t>. Share your files on GitHub to demonstrate Version Control Best Practices</a:t>
            </a:r>
            <a:br>
              <a:rPr lang="en-CA" b="0" i="0" dirty="0">
                <a:effectLst/>
                <a:latin typeface="Open Sans" panose="020B0606030504020204" pitchFamily="34" charset="0"/>
              </a:rPr>
            </a:br>
            <a:r>
              <a:rPr lang="en-CA" b="0" i="0" dirty="0">
                <a:effectLst/>
                <a:latin typeface="Arial" panose="020B0604020202020204" pitchFamily="34" charset="0"/>
              </a:rPr>
              <a:t>2. Your repository must be private with your instructor added as a</a:t>
            </a:r>
            <a:br>
              <a:rPr lang="en-CA" b="0" i="0" dirty="0">
                <a:effectLst/>
                <a:latin typeface="Open Sans" panose="020B0606030504020204" pitchFamily="34" charset="0"/>
              </a:rPr>
            </a:br>
            <a:r>
              <a:rPr lang="en-CA" b="0" i="0" dirty="0">
                <a:effectLst/>
                <a:latin typeface="Arial" panose="020B0604020202020204" pitchFamily="34" charset="0"/>
              </a:rPr>
              <a:t>collaborator(shivi359@gmail.com).</a:t>
            </a:r>
            <a:br>
              <a:rPr lang="en-CA" b="0" i="0" dirty="0">
                <a:effectLst/>
                <a:latin typeface="Open Sans" panose="020B0606030504020204" pitchFamily="34" charset="0"/>
              </a:rPr>
            </a:br>
            <a:r>
              <a:rPr lang="en-CA" b="0" i="0" dirty="0">
                <a:effectLst/>
                <a:latin typeface="Arial" panose="020B0604020202020204" pitchFamily="34" charset="0"/>
              </a:rPr>
              <a:t>3. Your repository must be appropriately named.</a:t>
            </a:r>
            <a:br>
              <a:rPr lang="en-CA" b="0" i="0" dirty="0">
                <a:effectLst/>
                <a:latin typeface="Open Sans" panose="020B0606030504020204" pitchFamily="34" charset="0"/>
              </a:rPr>
            </a:br>
            <a:r>
              <a:rPr lang="en-CA" b="0" i="0" dirty="0">
                <a:effectLst/>
                <a:latin typeface="Arial" panose="020B0604020202020204" pitchFamily="34" charset="0"/>
              </a:rPr>
              <a:t>4. Your repository must be well structured.</a:t>
            </a:r>
            <a:br>
              <a:rPr lang="en-CA" b="0" i="0" dirty="0">
                <a:effectLst/>
                <a:latin typeface="Open Sans" panose="020B0606030504020204" pitchFamily="34" charset="0"/>
              </a:rPr>
            </a:br>
            <a:r>
              <a:rPr lang="en-CA" b="0" i="0" dirty="0">
                <a:effectLst/>
                <a:latin typeface="Arial" panose="020B0604020202020204" pitchFamily="34" charset="0"/>
              </a:rPr>
              <a:t>5. Your repository must include your code.</a:t>
            </a:r>
            <a:br>
              <a:rPr lang="en-CA" b="0" i="0" dirty="0">
                <a:effectLst/>
                <a:latin typeface="Open Sans" panose="020B0606030504020204" pitchFamily="34" charset="0"/>
              </a:rPr>
            </a:br>
            <a:r>
              <a:rPr lang="en-CA" b="0" i="0" dirty="0">
                <a:effectLst/>
                <a:latin typeface="Arial" panose="020B0604020202020204" pitchFamily="34" charset="0"/>
              </a:rPr>
              <a:t>6. Your repository must include commits that demonstrate the project being updated at different stages</a:t>
            </a:r>
            <a:br>
              <a:rPr lang="en-CA" b="0" i="0" dirty="0">
                <a:effectLst/>
                <a:latin typeface="Open Sans" panose="020B0606030504020204" pitchFamily="34" charset="0"/>
              </a:rPr>
            </a:br>
            <a:r>
              <a:rPr lang="en-CA" b="0" i="0" dirty="0">
                <a:effectLst/>
                <a:latin typeface="Arial" panose="020B0604020202020204" pitchFamily="34" charset="0"/>
              </a:rPr>
              <a:t>of development – each time a major change is implemented. All team members must be shown to</a:t>
            </a:r>
            <a:br>
              <a:rPr lang="en-CA" b="0" i="0" dirty="0">
                <a:effectLst/>
                <a:latin typeface="Open Sans" panose="020B0606030504020204" pitchFamily="34" charset="0"/>
              </a:rPr>
            </a:br>
            <a:r>
              <a:rPr lang="en-CA" b="0" i="0" dirty="0">
                <a:effectLst/>
                <a:latin typeface="Arial" panose="020B0604020202020204" pitchFamily="34" charset="0"/>
              </a:rPr>
              <a:t>have made commits to the code base (i.e., you must demonstrate that each person on the team is an</a:t>
            </a:r>
            <a:br>
              <a:rPr lang="en-CA" b="0" i="0" dirty="0">
                <a:effectLst/>
                <a:latin typeface="Open Sans" panose="020B0606030504020204" pitchFamily="34" charset="0"/>
              </a:rPr>
            </a:br>
            <a:r>
              <a:rPr lang="en-CA" b="0" i="0" dirty="0">
                <a:effectLst/>
                <a:latin typeface="Arial" panose="020B0604020202020204" pitchFamily="34" charset="0"/>
              </a:rPr>
              <a:t>equal partner). If there will be no detail commits, then the assignment would be graded as zero.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95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B8B3F-DB33-5972-BEBB-22089D949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3405" y="2854420"/>
            <a:ext cx="7928517" cy="1550020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AE4BC-8486-7892-6AF4-EC2F5B874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1297" y="4003580"/>
            <a:ext cx="7796540" cy="39978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51913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31</TotalTime>
  <Words>808</Words>
  <Application>Microsoft Macintosh PowerPoint</Application>
  <PresentationFormat>Widescreen</PresentationFormat>
  <Paragraphs>22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MS Shell Dlg 2</vt:lpstr>
      <vt:lpstr>Open Sans</vt:lpstr>
      <vt:lpstr>Wingdings</vt:lpstr>
      <vt:lpstr>Wingdings 3</vt:lpstr>
      <vt:lpstr>Madison</vt:lpstr>
      <vt:lpstr> </vt:lpstr>
      <vt:lpstr>MDEV1001 – Mobile Data Management</vt:lpstr>
      <vt:lpstr>Assignment 2</vt:lpstr>
      <vt:lpstr>Part 2 Your Movie List Screen (40 Marks):</vt:lpstr>
      <vt:lpstr>Part 3 Your Add / Edit Screen (20 Marks):</vt:lpstr>
      <vt:lpstr>Part 4 Your App is Aesthetically Pleasing (10 Marks):</vt:lpstr>
      <vt:lpstr>Part 5 Video Presentation</vt:lpstr>
      <vt:lpstr>Part 6 Version Control (10 Marks)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Jaykumar Sadaniya</dc:creator>
  <cp:lastModifiedBy>Jaykumar Sadaniya</cp:lastModifiedBy>
  <cp:revision>3</cp:revision>
  <dcterms:created xsi:type="dcterms:W3CDTF">2024-11-11T03:43:33Z</dcterms:created>
  <dcterms:modified xsi:type="dcterms:W3CDTF">2024-11-11T04:16:46Z</dcterms:modified>
</cp:coreProperties>
</file>